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16" r:id="rId2"/>
    <p:sldMasterId id="2147483828" r:id="rId3"/>
    <p:sldMasterId id="2147483840" r:id="rId4"/>
    <p:sldMasterId id="2147483854" r:id="rId5"/>
    <p:sldMasterId id="2147483868" r:id="rId6"/>
  </p:sldMasterIdLst>
  <p:notesMasterIdLst>
    <p:notesMasterId r:id="rId44"/>
  </p:notesMasterIdLst>
  <p:sldIdLst>
    <p:sldId id="357" r:id="rId7"/>
    <p:sldId id="359" r:id="rId8"/>
    <p:sldId id="358" r:id="rId9"/>
    <p:sldId id="376" r:id="rId10"/>
    <p:sldId id="378" r:id="rId11"/>
    <p:sldId id="360" r:id="rId12"/>
    <p:sldId id="361" r:id="rId13"/>
    <p:sldId id="379" r:id="rId14"/>
    <p:sldId id="366" r:id="rId15"/>
    <p:sldId id="381" r:id="rId16"/>
    <p:sldId id="338" r:id="rId17"/>
    <p:sldId id="382" r:id="rId18"/>
    <p:sldId id="383" r:id="rId19"/>
    <p:sldId id="384" r:id="rId20"/>
    <p:sldId id="385" r:id="rId21"/>
    <p:sldId id="387" r:id="rId22"/>
    <p:sldId id="386" r:id="rId23"/>
    <p:sldId id="388" r:id="rId24"/>
    <p:sldId id="389" r:id="rId25"/>
    <p:sldId id="390" r:id="rId26"/>
    <p:sldId id="391" r:id="rId27"/>
    <p:sldId id="392" r:id="rId28"/>
    <p:sldId id="393" r:id="rId29"/>
    <p:sldId id="394" r:id="rId30"/>
    <p:sldId id="396" r:id="rId31"/>
    <p:sldId id="405" r:id="rId32"/>
    <p:sldId id="406" r:id="rId33"/>
    <p:sldId id="335" r:id="rId34"/>
    <p:sldId id="404" r:id="rId35"/>
    <p:sldId id="403" r:id="rId36"/>
    <p:sldId id="398" r:id="rId37"/>
    <p:sldId id="399" r:id="rId38"/>
    <p:sldId id="400" r:id="rId39"/>
    <p:sldId id="401" r:id="rId40"/>
    <p:sldId id="402" r:id="rId41"/>
    <p:sldId id="397" r:id="rId42"/>
    <p:sldId id="372" r:id="rId4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th" initials="R" lastIdx="1" clrIdx="0">
    <p:extLst>
      <p:ext uri="{19B8F6BF-5375-455C-9EA6-DF929625EA0E}">
        <p15:presenceInfo xmlns:p15="http://schemas.microsoft.com/office/powerpoint/2012/main" userId="Ru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theme" Target="theme/theme1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presProps" Target="presProps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47DE52C-9101-4189-928F-AECB717B14FC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A613561-928A-4BA8-9369-D688B6D1A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707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67398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8E6545-07AD-46E6-9BB0-570213C11F98}" type="slidenum">
              <a:rPr lang="en-US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5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8E6545-07AD-46E6-9BB0-570213C11F98}" type="slidenum">
              <a:rPr lang="en-US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000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211930-FBC8-431B-96BB-32B2AF85A6A2}" type="slidenum">
              <a:rPr lang="en-US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</a:t>
            </a:r>
            <a:r>
              <a:rPr lang="en-US" baseline="0" dirty="0" smtClean="0"/>
              <a:t> numbers are different than your numbers.  What you think is important in making the decision is different than what I think is important.   You can’t grade students on getting the correct numbers… its about the process.  Stress that – its’ about the process.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887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ever you want to do with this is up to you.</a:t>
            </a:r>
            <a:r>
              <a:rPr lang="en-US" baseline="0" dirty="0" smtClean="0"/>
              <a:t>  It’s in the histories and geography  but not in Govt or Civics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13561-928A-4BA8-9369-D688B6D1AB3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00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68408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85882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You have to start with something</a:t>
            </a:r>
            <a:r>
              <a:rPr lang="en-US" baseline="0" dirty="0" smtClean="0"/>
              <a:t> easy to understand that you can go through VERY quickly.   I use  movies.  </a:t>
            </a:r>
            <a:r>
              <a:rPr lang="en-US" dirty="0" smtClean="0"/>
              <a:t>You can change the movies/criteria/numbers to fit your own preference.  How about Independence</a:t>
            </a:r>
            <a:r>
              <a:rPr lang="en-US" baseline="0" dirty="0" smtClean="0"/>
              <a:t> Day Resurgence, Finding Dory, and Teenage Mutant Ninja Turtles – all will be out around June 21.  Or  Now You See Me 2, Alice Through the Looking Glass,  X-Men: Apocalypse, </a:t>
            </a:r>
          </a:p>
          <a:p>
            <a:r>
              <a:rPr lang="en-US" baseline="0" dirty="0" smtClean="0"/>
              <a:t>The grid is there if you want to use something else just switch out the numbers, etc…    At the end I stress that this is very simplistic and that you would use a decision grid for making bigger decisions…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0901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CA8940-1E63-42EC-AFD1-177982BF395F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19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F66D64-7015-42E9-9A4A-E291F8A1ACCC}" type="slidenum">
              <a:rPr lang="en-US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03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F10F92-76E1-45C4-8950-6B89C7EC53DC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stop and ask what is important in deciding</a:t>
            </a:r>
            <a:r>
              <a:rPr lang="en-US" baseline="0" dirty="0" smtClean="0"/>
              <a:t> what movie THEY want to go and see.. And then I explain that this is my criteria – yours will be different.  Friend here means if my friend would go with me to this movie.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839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211930-FBC8-431B-96BB-32B2AF85A6A2}" type="slidenum">
              <a:rPr lang="en-US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</a:t>
            </a:r>
            <a:r>
              <a:rPr lang="en-US" baseline="0" dirty="0" smtClean="0"/>
              <a:t> numbers are different than your numbers.  What you think is important in making the decision is different than what I think is important.   You can’t grade students on getting the correct numbers… its about the process.  Stress that – its’ about the process.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307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8E6545-07AD-46E6-9BB0-570213C11F98}" type="slidenum">
              <a:rPr lang="en-US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686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9108557 w 5760"/>
                <a:gd name="T3" fmla="*/ 0 h 528"/>
                <a:gd name="T4" fmla="*/ 9108557 w 5760"/>
                <a:gd name="T5" fmla="*/ 838200 h 528"/>
                <a:gd name="T6" fmla="*/ 75905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AC23E86-1297-4A88-9695-07C9E21DBECE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135AF6E-3769-4680-B55B-2176DAB12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2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B21FD-1734-4437-92FF-D273DFB64718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8C5A0-9EC4-4258-9C98-B3B1ED725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65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36E11-34BA-4DAF-876E-4608B4E35F34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F805F-0167-4386-9C4D-441109812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92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Lucida Sans Unicode"/>
                <a:cs typeface="Arial" panose="020B0604020202020204" pitchFamily="34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smtClean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FC665B0-6A63-4A7F-8177-8CDA0A1B17C6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DA2BF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DD3ABB-9299-4625-A676-CB12110517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730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4FCB8-0F06-42EE-A604-0CB0EEB8CE5B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B7071-01E7-4ACA-A0EE-9C066D2001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64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97B4B7-6E54-4BE1-A0A8-0BF5010A2967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5EFB8-C162-4341-9C0F-C9BC5E26A5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446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2B659-627D-46E5-9E15-3B926C76AF61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10EC5-301E-41BD-8BA1-65A40E4249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64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517C53-78CA-4DC9-86DD-723FBB16F36F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E77EF-43C7-4E1C-9515-04CAA4BB4A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595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87054-B845-4FC6-85E8-F737760919A6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85DA8-43EA-429A-9F88-25ED6AC324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1831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5159-C627-45F2-A498-AE2387FB6228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A03B3-D6F5-4410-9D0B-48F4ADDBA2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4071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150218-DFFE-412C-841A-C2A8BAE22997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CFAF2-A7D3-4746-9A8D-D503F79263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746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85650-F927-4005-8886-E7B40EBBE093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DD845-5366-4A63-899E-A00E87E99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640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Arial" panose="020B0604020202020204" pitchFamily="34" charset="0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mtClean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CAE2E8FF-101A-43D6-A85C-6C40EFFB7F8B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0E940-71B2-4C66-802F-8C974FFE45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541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3716E-5576-4791-BD2E-ECCBFD4F0A2F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F83D4-B6DE-4BFA-AD1F-A91494CAF4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63504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75889-BD2C-4026-A3FA-95853D3946E0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5D3971-A627-4564-B186-2850AB9D3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73806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A6951-1AE7-4757-A743-D1C9BF8C4EE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968CE-384D-417E-B2B1-E6E45F0E628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9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99003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4678363"/>
          </a:xfrm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650" b="1">
                <a:solidFill>
                  <a:srgbClr val="1A3CE6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00065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25F11-6844-46DA-A7C2-5FD180970FA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3B68A-B779-4E41-927C-7F297363771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9645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52BF8-12AD-4CFB-A59F-EEF3EC43FF1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3D7C8-1570-43F6-A6B8-40FB3EAE4B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1391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12E66-D9F5-4E7D-92D8-F66BAF38934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7CD23-7B44-481D-A2B8-9FF470AB9BF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274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91FD1-421D-472A-A041-8E2B2E62E75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0A1A5-EDCF-4721-85C4-CF96C81FEBA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073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FA449-28C4-4749-BE9D-3B5CCBD148C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1017-8F45-477C-BDD5-E02350FD168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83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A57ADC-D0E6-4744-97B7-37C43778FC9A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7780D0-7A85-4597-8B85-5FDDD22A7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244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17690-CF09-4F8D-B765-56F4EAFED37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4C3DE-CC86-4E3D-9AAE-D52B516D7DB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540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DF73E-FEF5-437B-BF6E-8644A05613A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56F48-14DF-4D41-B0A0-33C171415F6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529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F0CDE-D64A-4EFB-91D9-3C2C7299201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20149-C7DF-40CC-9C04-5533C650F8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110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E0ECD-CC52-440C-9BA4-CEC75DE0FD4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071DC-4E6A-4022-ACEB-39E47EEADC9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2489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9612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383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95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1479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1094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82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28690-0A9A-4A0E-AFE1-88081FA15046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C9E6E-FCCD-4B42-A8C1-6C1F21135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402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1660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0057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30855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6276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1264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B0E2E-9424-48CC-890C-FD9C33883F7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9071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4402B-2CB6-49C8-A0C3-2AD3AD5C204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6594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5331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0540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2538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189F37-32BE-450F-8A59-5113A376425E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BE830E-A983-41E1-ACD8-F56854D78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138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3902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103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732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0115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4879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76198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31008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03642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B0E2E-9424-48CC-890C-FD9C33883F7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8783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4402B-2CB6-49C8-A0C3-2AD3AD5C204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479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6A96A-DCD3-457B-8065-9CAFBFDC0B30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61006-0E8C-44EF-BC4C-C4717F094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78925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9014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98139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07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943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11677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861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7243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44732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1021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418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75BA6-A8CD-45F5-994E-1F41D29541CC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77962-3DD8-4A98-8E85-AA532DC04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55060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4038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B0E2E-9424-48CC-890C-FD9C33883F7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63960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4402B-2CB6-49C8-A0C3-2AD3AD5C204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524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849B6F-D991-44D5-8ED5-5D737C950C97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EF7B65-4314-44C8-BC96-2609564DD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5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5D09521-5D09-4F5F-82CA-957FEB0FBC9E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B9F2AB3-1D1A-4CDF-894D-EEAF37E49F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61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8146FAF-5446-4A8C-8C7C-27E7088ADDB0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D5984A8-040F-4BE4-B552-2901B1EF8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0" r:id="rId2"/>
    <p:sldLayoutId id="2147483727" r:id="rId3"/>
    <p:sldLayoutId id="2147483721" r:id="rId4"/>
    <p:sldLayoutId id="2147483728" r:id="rId5"/>
    <p:sldLayoutId id="2147483722" r:id="rId6"/>
    <p:sldLayoutId id="2147483723" r:id="rId7"/>
    <p:sldLayoutId id="2147483729" r:id="rId8"/>
    <p:sldLayoutId id="2147483730" r:id="rId9"/>
    <p:sldLayoutId id="2147483724" r:id="rId10"/>
    <p:sldLayoutId id="214748372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Arial" panose="020B0604020202020204" pitchFamily="34" charset="0"/>
            </a:endParaRPr>
          </a:p>
        </p:txBody>
      </p:sp>
      <p:sp>
        <p:nvSpPr>
          <p:cNvPr id="3075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mtClean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2DBBDAC-B2C6-4EB1-AEA3-E45D740F3899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</a:defRPr>
            </a:lvl1pPr>
          </a:lstStyle>
          <a:p>
            <a:fld id="{0D6292B3-FDD7-4A28-B1DC-FC69C0771FF2}" type="slidenum">
              <a:rPr lang="en-US" altLang="en-US" smtClean="0">
                <a:cs typeface="Arial" panose="020B0604020202020204" pitchFamily="34" charset="0"/>
              </a:rPr>
              <a:pPr/>
              <a:t>‹#›</a:t>
            </a:fld>
            <a:endParaRPr lang="en-US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386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bg1"/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245522-5005-43D4-A90B-76DCBEAA73E8}" type="datetimeFigureOut">
              <a:rPr lang="en-US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41A482-1BB4-4E13-98F6-825EBF99ECA8}" type="slidenum">
              <a:rPr lang="en-US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3241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6/28/2016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112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6/28/2016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99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6/28/2016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244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2.doc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emf"/><Relationship Id="rId5" Type="http://schemas.openxmlformats.org/officeDocument/2006/relationships/oleObject" Target="../embeddings/Microsoft_Word_97_-_2003_Document3.doc"/><Relationship Id="rId4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4.doc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5.doc"/><Relationship Id="rId4" Type="http://schemas.openxmlformats.org/officeDocument/2006/relationships/oleObject" Target="../embeddings/oleObject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6.doc"/><Relationship Id="rId4" Type="http://schemas.openxmlformats.org/officeDocument/2006/relationships/oleObject" Target="../embeddings/oleObject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7.doc"/><Relationship Id="rId4" Type="http://schemas.openxmlformats.org/officeDocument/2006/relationships/oleObject" Target="../embeddings/oleObject7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8.doc"/><Relationship Id="rId4" Type="http://schemas.openxmlformats.org/officeDocument/2006/relationships/oleObject" Target="../embeddings/oleObject8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295400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Decision-Making Models for Studying World History and World Geography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493793"/>
          </a:xfrm>
        </p:spPr>
        <p:txBody>
          <a:bodyPr/>
          <a:lstStyle/>
          <a:p>
            <a:r>
              <a:rPr lang="en-US" dirty="0" smtClean="0"/>
              <a:t>Stephen Day</a:t>
            </a:r>
          </a:p>
          <a:p>
            <a:r>
              <a:rPr lang="en-US" dirty="0" smtClean="0"/>
              <a:t>Director</a:t>
            </a:r>
          </a:p>
          <a:p>
            <a:r>
              <a:rPr lang="en-US" dirty="0" smtClean="0"/>
              <a:t>VCU Center for Economic Education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02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Opportunity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All tools must include an intentional analysis of </a:t>
            </a:r>
            <a:r>
              <a:rPr lang="en-US" sz="3600" b="1" u="sng" dirty="0" smtClean="0"/>
              <a:t>what is </a:t>
            </a:r>
          </a:p>
          <a:p>
            <a:pPr algn="ctr">
              <a:buNone/>
            </a:pPr>
            <a:r>
              <a:rPr lang="en-US" sz="3600" b="1" u="sng" dirty="0" smtClean="0"/>
              <a:t>given up</a:t>
            </a:r>
            <a:r>
              <a:rPr lang="en-US" sz="3600" dirty="0" smtClean="0"/>
              <a:t> when making a choice!</a:t>
            </a:r>
          </a:p>
        </p:txBody>
      </p:sp>
      <p:pic>
        <p:nvPicPr>
          <p:cNvPr id="34818" name="Picture 2" descr="C:\Documents and Settings\ayers_c\Local Settings\Temporary Internet Files\Content.IE5\PA8OZ04D\MCj0434750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352800"/>
            <a:ext cx="281940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468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38100" y="0"/>
            <a:ext cx="8839200" cy="1143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Cost – Benefit Decision Grid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60960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2400" dirty="0"/>
              <a:t>Tool used for deciding </a:t>
            </a:r>
            <a:r>
              <a:rPr lang="en-US" sz="2400" u="sng" dirty="0"/>
              <a:t>whether or not</a:t>
            </a:r>
            <a:r>
              <a:rPr lang="en-US" sz="2400" dirty="0"/>
              <a:t> an action should be taken by comparing </a:t>
            </a:r>
            <a:r>
              <a:rPr lang="en-US" sz="2400" dirty="0" smtClean="0"/>
              <a:t>its </a:t>
            </a:r>
            <a:r>
              <a:rPr lang="en-US" sz="2400" dirty="0"/>
              <a:t>benefits and costs</a:t>
            </a:r>
            <a:r>
              <a:rPr lang="en-US" sz="2400" dirty="0" smtClean="0"/>
              <a:t>.</a:t>
            </a:r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2400" dirty="0" smtClean="0"/>
              <a:t>Use when a “Yes or No” decision needs to be made. </a:t>
            </a:r>
            <a:endParaRPr lang="en-US" sz="2400" dirty="0"/>
          </a:p>
          <a:p>
            <a:pPr algn="ctr" fontAlgn="auto">
              <a:spcAft>
                <a:spcPts val="0"/>
              </a:spcAft>
              <a:buNone/>
              <a:defRPr/>
            </a:pPr>
            <a:endParaRPr lang="en-US" sz="1725" dirty="0"/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2800" dirty="0"/>
              <a:t>Importance of Tool</a:t>
            </a:r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2800" b="0" i="1" dirty="0"/>
              <a:t>For Future Decisions – an intentional consideration of less obvious </a:t>
            </a:r>
            <a:r>
              <a:rPr lang="en-US" sz="2800" b="0" i="1" dirty="0" smtClean="0"/>
              <a:t>factors  </a:t>
            </a:r>
            <a:r>
              <a:rPr lang="en-US" sz="2800" b="0" i="1" dirty="0"/>
              <a:t>that may be important to the outcome</a:t>
            </a:r>
          </a:p>
          <a:p>
            <a:pPr algn="ctr" fontAlgn="auto">
              <a:spcAft>
                <a:spcPts val="0"/>
              </a:spcAft>
              <a:buNone/>
              <a:defRPr/>
            </a:pPr>
            <a:endParaRPr lang="en-US" sz="2800" b="0" i="1" dirty="0" smtClean="0"/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2800" b="0" i="1" dirty="0" smtClean="0"/>
              <a:t>For </a:t>
            </a:r>
            <a:r>
              <a:rPr lang="en-US" sz="2800" b="0" i="1" dirty="0"/>
              <a:t>Past Decisions – provides context for the decision - helping to understand why the action was taken and evaluate whether </a:t>
            </a:r>
            <a:r>
              <a:rPr lang="en-US" sz="2800" b="0" i="1" dirty="0" smtClean="0"/>
              <a:t>the best decision was made.</a:t>
            </a:r>
            <a:endParaRPr lang="en-US" sz="2800" b="0" i="1" dirty="0"/>
          </a:p>
          <a:p>
            <a:pPr algn="ctr" fontAlgn="auto">
              <a:spcAft>
                <a:spcPts val="0"/>
              </a:spcAft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83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87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Tool #1:  Cost – Benefit Analysis</a:t>
            </a:r>
            <a:br>
              <a:rPr lang="en-US" dirty="0" smtClean="0"/>
            </a:br>
            <a:r>
              <a:rPr lang="en-US" sz="2400" dirty="0" smtClean="0"/>
              <a:t>Personal Example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8964374"/>
              </p:ext>
            </p:extLst>
          </p:nvPr>
        </p:nvGraphicFramePr>
        <p:xfrm>
          <a:off x="152400" y="2286000"/>
          <a:ext cx="87630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1500"/>
                <a:gridCol w="4381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Costs  </a:t>
                      </a:r>
                      <a:r>
                        <a:rPr lang="en-US" sz="2400" dirty="0" smtClean="0">
                          <a:sym typeface="Wingdings" panose="05000000000000000000" pitchFamily="2" charset="2"/>
                        </a:rPr>
                        <a:t>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Benefits  </a:t>
                      </a:r>
                      <a:r>
                        <a:rPr lang="en-US" sz="2400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en-US" sz="2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 smtClean="0">
                        <a:solidFill>
                          <a:srgbClr val="FF0000"/>
                        </a:solidFill>
                        <a:latin typeface="Lucida Handwriting" pitchFamily="66" charset="0"/>
                      </a:endParaRPr>
                    </a:p>
                    <a:p>
                      <a:endParaRPr lang="en-US" sz="1600" dirty="0">
                        <a:solidFill>
                          <a:srgbClr val="FF0000"/>
                        </a:solidFill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 smtClean="0">
                        <a:latin typeface="Lucida Handwriting" pitchFamily="66" charset="0"/>
                      </a:endParaRPr>
                    </a:p>
                    <a:p>
                      <a:endParaRPr lang="en-US" sz="1600" dirty="0"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 smtClean="0">
                        <a:latin typeface="Lucida Handwriting" pitchFamily="66" charset="0"/>
                      </a:endParaRPr>
                    </a:p>
                    <a:p>
                      <a:endParaRPr lang="en-US" sz="1600" dirty="0"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 smtClean="0">
                        <a:latin typeface="Lucida Handwriting" pitchFamily="66" charset="0"/>
                      </a:endParaRPr>
                    </a:p>
                    <a:p>
                      <a:endParaRPr lang="en-US" sz="1600" dirty="0"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15240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1A3CE6"/>
                </a:solidFill>
                <a:latin typeface="Constantia"/>
                <a:cs typeface="+mn-cs"/>
              </a:rPr>
              <a:t>Should I attend </a:t>
            </a:r>
            <a:r>
              <a:rPr lang="en-US" sz="2400" b="1" dirty="0" smtClean="0">
                <a:solidFill>
                  <a:srgbClr val="1A3CE6"/>
                </a:solidFill>
                <a:latin typeface="Constantia"/>
                <a:cs typeface="+mn-cs"/>
              </a:rPr>
              <a:t>today’s training? </a:t>
            </a:r>
            <a:endParaRPr lang="en-US" sz="2400" b="1" dirty="0">
              <a:solidFill>
                <a:srgbClr val="1A3CE6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094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1"/>
            <a:ext cx="8229600" cy="9143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Tool #1:  Cost – Benefit Analysis</a:t>
            </a:r>
            <a:br>
              <a:rPr lang="en-US" dirty="0" smtClean="0"/>
            </a:b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620683"/>
              </p:ext>
            </p:extLst>
          </p:nvPr>
        </p:nvGraphicFramePr>
        <p:xfrm>
          <a:off x="152400" y="2286000"/>
          <a:ext cx="8763000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1500"/>
                <a:gridCol w="4381500"/>
              </a:tblGrid>
              <a:tr h="77167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Costs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Benefits</a:t>
                      </a:r>
                      <a:endParaRPr lang="en-US" sz="2400" dirty="0" smtClean="0"/>
                    </a:p>
                  </a:txBody>
                  <a:tcPr/>
                </a:tc>
              </a:tr>
              <a:tr h="675213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  <a:tr h="610907">
                <a:tc>
                  <a:txBody>
                    <a:bodyPr/>
                    <a:lstStyle/>
                    <a:p>
                      <a:endParaRPr lang="en-US" sz="1600" dirty="0"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  <a:tr h="675213">
                <a:tc>
                  <a:txBody>
                    <a:bodyPr/>
                    <a:lstStyle/>
                    <a:p>
                      <a:endParaRPr lang="en-US" sz="1600" dirty="0"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  <a:tr h="391195">
                <a:tc>
                  <a:txBody>
                    <a:bodyPr/>
                    <a:lstStyle/>
                    <a:p>
                      <a:endParaRPr lang="en-US" sz="1600" dirty="0"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9038" y="7620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1A3CE6"/>
                </a:solidFill>
                <a:latin typeface="Constantia"/>
                <a:cs typeface="+mn-cs"/>
              </a:rPr>
              <a:t>Should I attend </a:t>
            </a:r>
            <a:r>
              <a:rPr lang="en-US" sz="2400" b="1" dirty="0" smtClean="0">
                <a:solidFill>
                  <a:srgbClr val="1A3CE6"/>
                </a:solidFill>
                <a:latin typeface="Constantia"/>
                <a:cs typeface="+mn-cs"/>
              </a:rPr>
              <a:t>today’s training? </a:t>
            </a:r>
            <a:endParaRPr lang="en-US" sz="2400" b="1" dirty="0">
              <a:solidFill>
                <a:srgbClr val="1A3CE6"/>
              </a:solidFill>
              <a:latin typeface="Constanti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400" b="1" dirty="0">
              <a:solidFill>
                <a:srgbClr val="1A3CE6"/>
              </a:solidFill>
              <a:latin typeface="Constanti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00"/>
                </a:solidFill>
                <a:latin typeface="Constantia"/>
                <a:cs typeface="+mn-cs"/>
              </a:rPr>
              <a:t>Weigh the Costs and </a:t>
            </a:r>
            <a:r>
              <a:rPr lang="en-US" sz="2400" b="1" dirty="0" smtClean="0">
                <a:solidFill>
                  <a:srgbClr val="FF0000"/>
                </a:solidFill>
                <a:latin typeface="Constantia"/>
                <a:cs typeface="+mn-cs"/>
              </a:rPr>
              <a:t>Benefits</a:t>
            </a:r>
            <a:endParaRPr lang="en-US" sz="2400" b="1" dirty="0">
              <a:solidFill>
                <a:srgbClr val="FF0000"/>
              </a:solidFill>
              <a:latin typeface="Constanti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19866240">
            <a:off x="1021610" y="3709319"/>
            <a:ext cx="712165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00B050"/>
                </a:solidFill>
                <a:latin typeface="Constantia"/>
                <a:cs typeface="+mn-cs"/>
              </a:rPr>
              <a:t>Did the benefits of my choice outweigh the costs?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00B050"/>
                </a:solidFill>
                <a:latin typeface="Constantia"/>
                <a:cs typeface="+mn-cs"/>
              </a:rPr>
              <a:t>What </a:t>
            </a:r>
            <a:r>
              <a:rPr lang="en-US" sz="2000" b="1" dirty="0">
                <a:solidFill>
                  <a:srgbClr val="00B050"/>
                </a:solidFill>
                <a:latin typeface="Constantia"/>
                <a:cs typeface="+mn-cs"/>
              </a:rPr>
              <a:t>was given up when I made my choice?  </a:t>
            </a:r>
          </a:p>
        </p:txBody>
      </p:sp>
    </p:spTree>
    <p:extLst>
      <p:ext uri="{BB962C8B-B14F-4D97-AF65-F5344CB8AC3E}">
        <p14:creationId xmlns:p14="http://schemas.microsoft.com/office/powerpoint/2010/main" val="41718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Tool #1:  Cost – Benefit Analysis</a:t>
            </a:r>
            <a:br>
              <a:rPr lang="en-US" dirty="0" smtClean="0"/>
            </a:br>
            <a:r>
              <a:rPr lang="en-US" sz="2400" dirty="0" smtClean="0"/>
              <a:t>Content Examples -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329" y="1600200"/>
            <a:ext cx="84582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WG:  Analyze the costs and benefits of ethanol fuel subsidies.</a:t>
            </a:r>
          </a:p>
          <a:p>
            <a:r>
              <a:rPr lang="en-US" dirty="0" smtClean="0"/>
              <a:t>WG: Analyze the </a:t>
            </a:r>
            <a:r>
              <a:rPr lang="en-US" dirty="0"/>
              <a:t>costs and benefits of using GDP as a measure of economic </a:t>
            </a:r>
            <a:r>
              <a:rPr lang="en-US" dirty="0" smtClean="0"/>
              <a:t>development. </a:t>
            </a:r>
          </a:p>
          <a:p>
            <a:r>
              <a:rPr lang="en-US" dirty="0" smtClean="0"/>
              <a:t>WHI: </a:t>
            </a:r>
            <a:r>
              <a:rPr lang="en-US" dirty="0"/>
              <a:t>Analyze the benefits and costs of Incan road-building. </a:t>
            </a:r>
          </a:p>
          <a:p>
            <a:r>
              <a:rPr lang="en-US" dirty="0" smtClean="0"/>
              <a:t>WHI: </a:t>
            </a:r>
            <a:r>
              <a:rPr lang="en-US" dirty="0"/>
              <a:t>Analyze the benefits and costs of the Macedonian conquest of </a:t>
            </a:r>
            <a:r>
              <a:rPr lang="en-US" dirty="0" smtClean="0"/>
              <a:t>Persia.</a:t>
            </a:r>
          </a:p>
          <a:p>
            <a:pPr lvl="0"/>
            <a:r>
              <a:rPr lang="en-US" dirty="0" smtClean="0"/>
              <a:t>WHII: </a:t>
            </a:r>
            <a:r>
              <a:rPr lang="en-US" dirty="0"/>
              <a:t>Analyze the benefits and costs of the Meiji Restoration on Japanese culture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WHII: </a:t>
            </a:r>
            <a:r>
              <a:rPr lang="en-US" dirty="0"/>
              <a:t>Analyze the benefits and costs of the post- WWI mandate system and the creation of Middle Eastern states.</a:t>
            </a:r>
          </a:p>
          <a:p>
            <a:pPr marL="0" indent="0">
              <a:buNone/>
            </a:pPr>
            <a:endParaRPr lang="en-US" dirty="0" smtClean="0"/>
          </a:p>
          <a:p>
            <a:pPr algn="ctr">
              <a:buNone/>
            </a:pPr>
            <a:endParaRPr lang="en-US" sz="1000" dirty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6148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534400" cy="114300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Tool #2: </a:t>
            </a:r>
            <a:br>
              <a:rPr lang="en-US" dirty="0" smtClean="0"/>
            </a:br>
            <a:r>
              <a:rPr lang="en-US" dirty="0" smtClean="0"/>
              <a:t>PACED Decision-Making Grid</a:t>
            </a:r>
            <a:br>
              <a:rPr lang="en-US" dirty="0" smtClean="0"/>
            </a:br>
            <a:r>
              <a:rPr lang="en-US" sz="2400" dirty="0" smtClean="0"/>
              <a:t>Personal Example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algn="ctr">
              <a:spcBef>
                <a:spcPts val="0"/>
              </a:spcBef>
              <a:buFont typeface="Arial" charset="0"/>
              <a:buNone/>
            </a:pPr>
            <a:r>
              <a:rPr lang="en-US" sz="3600" dirty="0" smtClean="0"/>
              <a:t>Tool necessary when deciding among </a:t>
            </a:r>
          </a:p>
          <a:p>
            <a:pPr marL="0" algn="ctr">
              <a:spcBef>
                <a:spcPts val="0"/>
              </a:spcBef>
              <a:buFont typeface="Arial" charset="0"/>
              <a:buNone/>
            </a:pPr>
            <a:r>
              <a:rPr lang="en-US" sz="3600" i="1" dirty="0" smtClean="0"/>
              <a:t>various alternatives </a:t>
            </a:r>
          </a:p>
          <a:p>
            <a:pPr marL="0" algn="ctr">
              <a:spcBef>
                <a:spcPts val="0"/>
              </a:spcBef>
              <a:buFont typeface="Arial" charset="0"/>
              <a:buNone/>
            </a:pPr>
            <a:endParaRPr lang="en-US" sz="1800" dirty="0" smtClean="0"/>
          </a:p>
          <a:p>
            <a:pPr algn="ctr">
              <a:buFont typeface="Arial" charset="0"/>
              <a:buNone/>
            </a:pPr>
            <a:r>
              <a:rPr lang="en-US" sz="3600" dirty="0" smtClean="0"/>
              <a:t>(</a:t>
            </a:r>
            <a:r>
              <a:rPr lang="en-US" sz="3600" b="1" i="1" dirty="0" smtClean="0"/>
              <a:t>not</a:t>
            </a:r>
            <a:r>
              <a:rPr lang="en-US" sz="3600" dirty="0" smtClean="0"/>
              <a:t>…to do or not to do </a:t>
            </a:r>
            <a:r>
              <a:rPr lang="en-US" sz="3600" i="1" dirty="0" smtClean="0"/>
              <a:t>one alternative</a:t>
            </a:r>
            <a:r>
              <a:rPr lang="en-US" sz="3600" dirty="0" smtClean="0"/>
              <a:t>) </a:t>
            </a:r>
          </a:p>
          <a:p>
            <a:pPr algn="ctr">
              <a:buFont typeface="Arial" charset="0"/>
              <a:buNone/>
            </a:pPr>
            <a:endParaRPr lang="en-US" sz="1600" dirty="0" smtClean="0"/>
          </a:p>
          <a:p>
            <a:pPr marL="0" algn="ctr">
              <a:spcBef>
                <a:spcPts val="0"/>
              </a:spcBef>
              <a:buFont typeface="Arial" charset="0"/>
              <a:buNone/>
            </a:pPr>
            <a:r>
              <a:rPr lang="en-US" sz="3600" dirty="0" smtClean="0"/>
              <a:t>by considering the costs and benefits </a:t>
            </a:r>
          </a:p>
          <a:p>
            <a:pPr marL="0" algn="ctr">
              <a:spcBef>
                <a:spcPts val="0"/>
              </a:spcBef>
              <a:buFont typeface="Arial" charset="0"/>
              <a:buNone/>
            </a:pPr>
            <a:r>
              <a:rPr lang="en-US" sz="3600" dirty="0" smtClean="0"/>
              <a:t>of each alternative against predetermined criteria.</a:t>
            </a:r>
          </a:p>
          <a:p>
            <a:pPr algn="ctr">
              <a:buFont typeface="Arial" charset="0"/>
              <a:buNone/>
            </a:pPr>
            <a:endParaRPr lang="en-US" sz="2800" u="sng" dirty="0" smtClean="0"/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882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1447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7300" dirty="0" smtClean="0"/>
              <a:t>How do you decide?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686800" cy="3657600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en-US" sz="5400" dirty="0" smtClean="0"/>
              <a:t>PACED</a:t>
            </a:r>
          </a:p>
          <a:p>
            <a:pPr lvl="2">
              <a:buFont typeface="Arial" charset="0"/>
              <a:buNone/>
            </a:pPr>
            <a:r>
              <a:rPr lang="en-US" sz="3200" dirty="0" smtClean="0"/>
              <a:t>Identify the </a:t>
            </a:r>
            <a:r>
              <a:rPr lang="en-US" sz="3200" u="sng" dirty="0" smtClean="0">
                <a:solidFill>
                  <a:srgbClr val="C00000"/>
                </a:solidFill>
              </a:rPr>
              <a:t>P</a:t>
            </a:r>
            <a:r>
              <a:rPr lang="en-US" sz="3200" u="sng" dirty="0" smtClean="0"/>
              <a:t>roblem</a:t>
            </a:r>
          </a:p>
          <a:p>
            <a:pPr lvl="2">
              <a:buFont typeface="Arial" charset="0"/>
              <a:buNone/>
            </a:pPr>
            <a:r>
              <a:rPr lang="en-US" sz="3200" dirty="0" smtClean="0"/>
              <a:t>List </a:t>
            </a:r>
            <a:r>
              <a:rPr lang="en-US" sz="3200" u="sng" dirty="0" smtClean="0">
                <a:solidFill>
                  <a:srgbClr val="C00000"/>
                </a:solidFill>
              </a:rPr>
              <a:t>A</a:t>
            </a:r>
            <a:r>
              <a:rPr lang="en-US" sz="3200" u="sng" dirty="0" smtClean="0"/>
              <a:t>lternatives</a:t>
            </a:r>
            <a:r>
              <a:rPr lang="en-US" sz="3200" dirty="0" smtClean="0"/>
              <a:t> or choices</a:t>
            </a:r>
          </a:p>
          <a:p>
            <a:pPr lvl="2">
              <a:buFont typeface="Arial" charset="0"/>
              <a:buNone/>
            </a:pPr>
            <a:r>
              <a:rPr lang="en-US" sz="3200" dirty="0" smtClean="0"/>
              <a:t>State the </a:t>
            </a:r>
            <a:r>
              <a:rPr lang="en-US" sz="3200" u="sng" dirty="0" smtClean="0">
                <a:solidFill>
                  <a:srgbClr val="C00000"/>
                </a:solidFill>
              </a:rPr>
              <a:t>C</a:t>
            </a:r>
            <a:r>
              <a:rPr lang="en-US" sz="3200" u="sng" dirty="0" smtClean="0"/>
              <a:t>riteria</a:t>
            </a:r>
            <a:r>
              <a:rPr lang="en-US" sz="3200" dirty="0" smtClean="0"/>
              <a:t> – What’s most important?</a:t>
            </a:r>
          </a:p>
          <a:p>
            <a:pPr lvl="2">
              <a:buFont typeface="Arial" charset="0"/>
              <a:buNone/>
            </a:pPr>
            <a:r>
              <a:rPr lang="en-US" sz="3200" u="sng" dirty="0" smtClean="0">
                <a:solidFill>
                  <a:srgbClr val="C00000"/>
                </a:solidFill>
              </a:rPr>
              <a:t>E</a:t>
            </a:r>
            <a:r>
              <a:rPr lang="en-US" sz="3200" u="sng" dirty="0" smtClean="0"/>
              <a:t>valuate</a:t>
            </a:r>
          </a:p>
          <a:p>
            <a:pPr lvl="2">
              <a:buFont typeface="Arial" charset="0"/>
              <a:buNone/>
            </a:pPr>
            <a:r>
              <a:rPr lang="en-US" sz="3200" u="sng" dirty="0" smtClean="0">
                <a:solidFill>
                  <a:srgbClr val="C00000"/>
                </a:solidFill>
              </a:rPr>
              <a:t>D</a:t>
            </a:r>
            <a:r>
              <a:rPr lang="en-US" sz="3200" u="sng" dirty="0" smtClean="0"/>
              <a:t>ecide</a:t>
            </a:r>
          </a:p>
        </p:txBody>
      </p:sp>
      <p:pic>
        <p:nvPicPr>
          <p:cNvPr id="26627" name="Picture 4" descr="c:\IEsettings\Temporary Internet Files\Content.IE5\D8E8R445\MCj04344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8286" y="1600200"/>
            <a:ext cx="27574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165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Tool #2: Decision-Making Models</a:t>
            </a:r>
            <a:br>
              <a:rPr lang="en-US" sz="4800" dirty="0" smtClean="0"/>
            </a:br>
            <a:r>
              <a:rPr lang="en-US" sz="2400" dirty="0" smtClean="0"/>
              <a:t>Personal Example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152400" y="1920240"/>
            <a:ext cx="8763000" cy="438912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dirty="0" smtClean="0"/>
              <a:t>PACED Decision-Making Model Example</a:t>
            </a:r>
          </a:p>
          <a:p>
            <a:pPr algn="ctr">
              <a:buFont typeface="Arial" charset="0"/>
              <a:buNone/>
            </a:pPr>
            <a:endParaRPr lang="en-US" u="sng" dirty="0" smtClean="0"/>
          </a:p>
          <a:p>
            <a:pPr algn="ctr">
              <a:buFont typeface="Arial" charset="0"/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Which</a:t>
            </a:r>
            <a:r>
              <a:rPr lang="en-US" sz="2800" u="sng" dirty="0" smtClean="0"/>
              <a:t> movie should I go to</a:t>
            </a:r>
            <a:r>
              <a:rPr lang="en-US" sz="2800" dirty="0" smtClean="0"/>
              <a:t>?  (</a:t>
            </a:r>
            <a:r>
              <a:rPr lang="en-US" sz="2800" b="1" i="1" dirty="0" smtClean="0"/>
              <a:t>not</a:t>
            </a:r>
            <a:r>
              <a:rPr lang="en-US" sz="2800" dirty="0" smtClean="0"/>
              <a:t> if I should or not)</a:t>
            </a:r>
          </a:p>
          <a:p>
            <a:pPr algn="ctr">
              <a:buFont typeface="Arial" charset="0"/>
              <a:buNone/>
            </a:pPr>
            <a:r>
              <a:rPr lang="en-US" sz="2400" b="0" i="1" dirty="0" smtClean="0"/>
              <a:t>Weighted PACED Model</a:t>
            </a:r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57" y="3909399"/>
            <a:ext cx="1519506" cy="2262742"/>
          </a:xfrm>
          <a:prstGeom prst="rect">
            <a:avLst/>
          </a:prstGeom>
        </p:spPr>
      </p:pic>
      <p:pic>
        <p:nvPicPr>
          <p:cNvPr id="14342" name="Picture 6" descr="http://t0.gstatic.com/images?q=tbn:ANd9GcT7XMdMmKlSsIzyxMHIeq4aBHA-wkNV8xjInQC-0yTKPFAV_7Z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691" y="3962400"/>
            <a:ext cx="1543354" cy="231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Image result for deadpo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4922" y="3909399"/>
            <a:ext cx="1688577" cy="246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38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981200" y="1143000"/>
            <a:ext cx="30364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914400" y="3810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P: STATE THE PROBLEM</a:t>
            </a:r>
          </a:p>
        </p:txBody>
      </p:sp>
    </p:spTree>
    <p:extLst>
      <p:ext uri="{BB962C8B-B14F-4D97-AF65-F5344CB8AC3E}">
        <p14:creationId xmlns:p14="http://schemas.microsoft.com/office/powerpoint/2010/main" val="307963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utoUpdateAnimBg="0"/>
      <p:bldP spid="207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403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: </a:t>
            </a: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+mn-cs"/>
              </a:rPr>
              <a:t>Zootopia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600200" y="3817101"/>
            <a:ext cx="11430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+mn-cs"/>
              </a:rPr>
              <a:t>Allegiant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25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+mn-cs"/>
              </a:rPr>
              <a:t>Dead Pool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974725" y="346075"/>
            <a:ext cx="423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A: LIST THE</a:t>
            </a:r>
            <a:r>
              <a:rPr lang="en-US" sz="2400">
                <a:solidFill>
                  <a:prstClr val="black"/>
                </a:solidFill>
                <a:latin typeface="Times New Roman" pitchFamily="18" charset="0"/>
                <a:cs typeface="+mn-cs"/>
              </a:rPr>
              <a:t> 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ALTERNATIVES</a:t>
            </a:r>
          </a:p>
        </p:txBody>
      </p:sp>
    </p:spTree>
    <p:extLst>
      <p:ext uri="{BB962C8B-B14F-4D97-AF65-F5344CB8AC3E}">
        <p14:creationId xmlns:p14="http://schemas.microsoft.com/office/powerpoint/2010/main" val="368109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utoUpdateAnimBg="0"/>
      <p:bldP spid="3077" grpId="0" autoUpdateAnimBg="0"/>
      <p:bldP spid="3078" grpId="0" autoUpdateAnimBg="0"/>
      <p:bldP spid="309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2015 revisions to the Virginia standards include an emphasis on social studies skills.</a:t>
            </a:r>
          </a:p>
          <a:p>
            <a:pPr eaLnBrk="1" hangingPunct="1"/>
            <a:r>
              <a:rPr lang="en-US" sz="3200" dirty="0" smtClean="0"/>
              <a:t>In the Econ strand this skill is decision making.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The Economic Decision Making Skill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887" y="4114800"/>
            <a:ext cx="32575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43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>
            <p:extLst/>
          </p:nvPr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Document" r:id="rId5" imgW="6248361" imgH="4904153" progId="Word.Document.8">
                  <p:embed/>
                </p:oleObj>
              </mc:Choice>
              <mc:Fallback>
                <p:oleObj name="Document" r:id="rId5" imgW="6248361" imgH="490415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403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Problem: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</a:t>
            </a: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895600" y="1857087"/>
            <a:ext cx="915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Good Reviews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191000" y="1981200"/>
            <a:ext cx="7601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Funny 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5181600" y="1981200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Friend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1127125" y="269875"/>
            <a:ext cx="364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C: STATE THE CRITERIA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Zootopia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600200" y="3817101"/>
            <a:ext cx="11430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Allegiant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25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Dead Pool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59150" y="1887864"/>
            <a:ext cx="1103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Hadn’t seen before</a:t>
            </a:r>
            <a:endParaRPr lang="en-US" sz="14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730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utoUpdateAnimBg="0"/>
      <p:bldP spid="4104" grpId="0" autoUpdateAnimBg="0"/>
      <p:bldP spid="4105" grpId="0" autoUpdateAnimBg="0"/>
      <p:bldP spid="4119" grpId="0" autoUpdateAnimBg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extLst/>
          </p:nvPr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403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: </a:t>
            </a: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895600" y="1981200"/>
            <a:ext cx="915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Good Reviews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91000" y="1981200"/>
            <a:ext cx="7088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Funny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5181600" y="1981200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Friend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124200" y="2743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486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124200" y="3657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562600" y="45720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124200" y="45720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562600" y="37338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2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343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419600" y="3733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43434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898525" y="193675"/>
            <a:ext cx="451643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+mn-cs"/>
              </a:rPr>
              <a:t>E: EVALUATE THE ALTERNATIVES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cs typeface="+mn-cs"/>
              </a:rPr>
              <a:t>Rate On A Scale From 3 (Best) to 1(Worst)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Zootopia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600200" y="3817101"/>
            <a:ext cx="11430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Allegiant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25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Dead Pool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59150" y="1887864"/>
            <a:ext cx="1103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Hadn’t seen before</a:t>
            </a:r>
            <a:endParaRPr lang="en-US" sz="14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6687772" y="2781045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6760211" y="3723998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6760211" y="4543641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692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utoUpdateAnimBg="0"/>
      <p:bldP spid="5132" grpId="0" autoUpdateAnimBg="0"/>
      <p:bldP spid="5133" grpId="0" autoUpdateAnimBg="0"/>
      <p:bldP spid="5134" grpId="0" autoUpdateAnimBg="0"/>
      <p:bldP spid="5135" grpId="0" autoUpdateAnimBg="0"/>
      <p:bldP spid="5136" grpId="0" autoUpdateAnimBg="0"/>
      <p:bldP spid="5137" grpId="0" autoUpdateAnimBg="0"/>
      <p:bldP spid="5139" grpId="0" autoUpdateAnimBg="0"/>
      <p:bldP spid="5141" grpId="0" autoUpdateAnimBg="0"/>
      <p:bldP spid="5144" grpId="0" autoUpdateAnimBg="0"/>
      <p:bldP spid="24" grpId="0" autoUpdateAnimBg="0"/>
      <p:bldP spid="25" grpId="0" autoUpdateAnimBg="0"/>
      <p:bldP spid="2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>
            <p:extLst/>
          </p:nvPr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403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Problem: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</a:t>
            </a: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895600" y="1981200"/>
            <a:ext cx="915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Good Reviews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191000" y="1981200"/>
            <a:ext cx="7088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Funny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181600" y="1981200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Friend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124200" y="2743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486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124200" y="3657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5626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154767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5562600" y="3733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2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343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419600" y="37338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3434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898525" y="193675"/>
            <a:ext cx="451643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+mn-cs"/>
              </a:rPr>
              <a:t>E: EVALUATE THE ALTERNATIVES</a:t>
            </a:r>
            <a:r>
              <a:rPr lang="en-US" sz="2400">
                <a:solidFill>
                  <a:prstClr val="black"/>
                </a:solidFill>
                <a:latin typeface="Times New Roman" pitchFamily="18" charset="0"/>
                <a:cs typeface="+mn-cs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FF0066"/>
                </a:solidFill>
                <a:latin typeface="Times New Roman" pitchFamily="18" charset="0"/>
                <a:cs typeface="+mn-cs"/>
              </a:rPr>
              <a:t>ADD UP THE NUMBERS</a:t>
            </a:r>
            <a:endParaRPr lang="en-US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772400" y="2743200"/>
            <a:ext cx="744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10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7772400" y="3657600"/>
            <a:ext cx="585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7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7772400" y="4572000"/>
            <a:ext cx="744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10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Zootopia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600200" y="3817101"/>
            <a:ext cx="11430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Allegiant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25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Dead Pool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9150" y="1887864"/>
            <a:ext cx="1103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Hadn’t seen before</a:t>
            </a:r>
            <a:endParaRPr lang="en-US" sz="14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6841765" y="2770483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814421" y="36576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6782448" y="4563378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998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5" grpId="0" autoUpdateAnimBg="0"/>
      <p:bldP spid="8216" grpId="0" autoUpdateAnimBg="0"/>
      <p:bldP spid="8217" grpId="0" autoUpdateAnimBg="0"/>
      <p:bldP spid="821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>
            <p:extLst/>
          </p:nvPr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403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Problem: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</a:t>
            </a: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895600" y="1981200"/>
            <a:ext cx="915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Good Reviews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191000" y="1981200"/>
            <a:ext cx="7088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Funny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181600" y="1981200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Friend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124200" y="2743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486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124200" y="3657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5626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154767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5562600" y="3733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2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343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419600" y="37338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3434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898525" y="193675"/>
            <a:ext cx="451643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+mn-cs"/>
              </a:rPr>
              <a:t>E: EVALUATE THE ALTERNATIVES</a:t>
            </a:r>
            <a:r>
              <a:rPr lang="en-US" sz="2400">
                <a:solidFill>
                  <a:prstClr val="black"/>
                </a:solidFill>
                <a:latin typeface="Times New Roman" pitchFamily="18" charset="0"/>
                <a:cs typeface="+mn-cs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FF0066"/>
                </a:solidFill>
                <a:latin typeface="Times New Roman" pitchFamily="18" charset="0"/>
                <a:cs typeface="+mn-cs"/>
              </a:rPr>
              <a:t>ADD UP THE NUMBERS</a:t>
            </a:r>
            <a:endParaRPr lang="en-US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772400" y="2743200"/>
            <a:ext cx="744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10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7772400" y="3657600"/>
            <a:ext cx="585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7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7772400" y="4572000"/>
            <a:ext cx="744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10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Zootopia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600200" y="3817101"/>
            <a:ext cx="11430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Allegiant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25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Dead Pool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9150" y="1887864"/>
            <a:ext cx="1103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Hadn’t seen before</a:t>
            </a:r>
            <a:endParaRPr lang="en-US" sz="14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6841765" y="2770483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814421" y="36576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6782448" y="4563378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96548" y="300335"/>
            <a:ext cx="29718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onstantia"/>
                <a:cs typeface="+mn-cs"/>
              </a:rPr>
              <a:t>What if one criterion is more important than the others?</a:t>
            </a:r>
            <a:endParaRPr lang="en-US" b="1" dirty="0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70675" y="1873477"/>
            <a:ext cx="44595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Constantia"/>
                <a:cs typeface="+mn-cs"/>
              </a:rPr>
              <a:t>x2</a:t>
            </a:r>
            <a:endParaRPr lang="en-US" sz="2000" b="1" dirty="0">
              <a:solidFill>
                <a:srgbClr val="FF0000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732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>
            <p:extLst/>
          </p:nvPr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403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Problem: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</a:t>
            </a: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895600" y="1981200"/>
            <a:ext cx="915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Good Reviews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191000" y="1981200"/>
            <a:ext cx="7088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Funny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181600" y="1981200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Friend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124200" y="2743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486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2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124200" y="3657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5626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6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154767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5562600" y="3733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4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343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419600" y="37338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3434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898525" y="193675"/>
            <a:ext cx="451643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+mn-cs"/>
              </a:rPr>
              <a:t>E: EVALUATE THE ALTERNATIVES</a:t>
            </a:r>
            <a:r>
              <a:rPr lang="en-US" sz="2400">
                <a:solidFill>
                  <a:prstClr val="black"/>
                </a:solidFill>
                <a:latin typeface="Times New Roman" pitchFamily="18" charset="0"/>
                <a:cs typeface="+mn-cs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FF0066"/>
                </a:solidFill>
                <a:latin typeface="Times New Roman" pitchFamily="18" charset="0"/>
                <a:cs typeface="+mn-cs"/>
              </a:rPr>
              <a:t>ADD UP THE NUMBERS</a:t>
            </a:r>
            <a:endParaRPr lang="en-US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772400" y="2743200"/>
            <a:ext cx="7271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11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7772400" y="3657600"/>
            <a:ext cx="585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9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7772400" y="4572000"/>
            <a:ext cx="744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13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Zootopia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600200" y="3817101"/>
            <a:ext cx="11430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Allegiant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25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Dead Pool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9150" y="1887864"/>
            <a:ext cx="1103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Hadn’t seen before</a:t>
            </a:r>
            <a:endParaRPr lang="en-US" sz="14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6841765" y="2770483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814421" y="36576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6782448" y="4563378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96548" y="300335"/>
            <a:ext cx="29718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onstantia"/>
                <a:cs typeface="+mn-cs"/>
              </a:rPr>
              <a:t>What if one criteria is more important than the others?</a:t>
            </a:r>
            <a:endParaRPr lang="en-US" b="1" dirty="0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70675" y="1873477"/>
            <a:ext cx="44595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Constantia"/>
                <a:cs typeface="+mn-cs"/>
              </a:rPr>
              <a:t>x2</a:t>
            </a:r>
            <a:endParaRPr lang="en-US" sz="2000" b="1" dirty="0">
              <a:solidFill>
                <a:srgbClr val="FF0000"/>
              </a:solidFill>
              <a:latin typeface="Constantia"/>
              <a:cs typeface="+mn-cs"/>
            </a:endParaRP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3733800" y="2184400"/>
            <a:ext cx="1524000" cy="23876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</a:pPr>
            <a:r>
              <a:rPr lang="en-US" sz="15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?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 rot="19866240">
            <a:off x="1163987" y="2561601"/>
            <a:ext cx="743050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B050"/>
                </a:solidFill>
                <a:latin typeface="Constantia"/>
                <a:cs typeface="+mn-cs"/>
              </a:rPr>
              <a:t>What </a:t>
            </a:r>
            <a:r>
              <a:rPr lang="en-US" sz="2800" b="1" dirty="0">
                <a:solidFill>
                  <a:srgbClr val="00B050"/>
                </a:solidFill>
                <a:latin typeface="Constantia"/>
                <a:cs typeface="+mn-cs"/>
              </a:rPr>
              <a:t>was given up when I made my choice?  </a:t>
            </a:r>
          </a:p>
        </p:txBody>
      </p:sp>
    </p:spTree>
    <p:extLst>
      <p:ext uri="{BB962C8B-B14F-4D97-AF65-F5344CB8AC3E}">
        <p14:creationId xmlns:p14="http://schemas.microsoft.com/office/powerpoint/2010/main" val="187914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6" grpId="0"/>
      <p:bldP spid="8217" grpId="0"/>
      <p:bldP spid="8218" grpId="0"/>
      <p:bldP spid="32" grpId="0" animBg="1" autoUpdateAnimBg="0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Tool #2:  PACED Decision Grid</a:t>
            </a:r>
            <a:br>
              <a:rPr lang="en-US" dirty="0" smtClean="0"/>
            </a:br>
            <a:r>
              <a:rPr lang="en-US" sz="2400" dirty="0" smtClean="0"/>
              <a:t>Content Examples -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329" y="1600200"/>
            <a:ext cx="8458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WG:  Decide if a rural Brazilian resident should migrate. </a:t>
            </a:r>
          </a:p>
          <a:p>
            <a:r>
              <a:rPr lang="en-US" dirty="0" smtClean="0"/>
              <a:t>WG:  </a:t>
            </a:r>
            <a:r>
              <a:rPr lang="en-US" dirty="0"/>
              <a:t>In which region of the world would I like to live?  </a:t>
            </a:r>
            <a:endParaRPr lang="en-US" dirty="0" smtClean="0"/>
          </a:p>
          <a:p>
            <a:r>
              <a:rPr lang="en-US" dirty="0" smtClean="0"/>
              <a:t>WHI: What should the Aztecs do when they encounter the Spanish force of Hernan Cortez? </a:t>
            </a:r>
            <a:endParaRPr lang="en-US" dirty="0"/>
          </a:p>
          <a:p>
            <a:r>
              <a:rPr lang="en-US" dirty="0" smtClean="0"/>
              <a:t>WHI: What should the people of </a:t>
            </a:r>
            <a:r>
              <a:rPr lang="en-US" dirty="0"/>
              <a:t>Northern France </a:t>
            </a:r>
            <a:r>
              <a:rPr lang="en-US" dirty="0" smtClean="0"/>
              <a:t>do </a:t>
            </a:r>
            <a:r>
              <a:rPr lang="en-US" dirty="0"/>
              <a:t>when faced with the threat of the </a:t>
            </a:r>
            <a:r>
              <a:rPr lang="en-US" dirty="0" smtClean="0"/>
              <a:t>Vikings? </a:t>
            </a:r>
          </a:p>
          <a:p>
            <a:r>
              <a:rPr lang="en-US" dirty="0" smtClean="0"/>
              <a:t>WHII: What should King Henry VIII do when faced with a crisis of succession?</a:t>
            </a:r>
          </a:p>
          <a:p>
            <a:pPr lvl="0"/>
            <a:r>
              <a:rPr lang="en-US" dirty="0" smtClean="0"/>
              <a:t>WHII: </a:t>
            </a:r>
            <a:r>
              <a:rPr lang="en-US" dirty="0"/>
              <a:t>Evaluation the alternative choices that France, England, and Spain faced in their colonial plans for the New World.</a:t>
            </a:r>
          </a:p>
          <a:p>
            <a:pPr marL="0" indent="0">
              <a:buNone/>
            </a:pPr>
            <a:endParaRPr lang="en-US" dirty="0" smtClean="0"/>
          </a:p>
          <a:p>
            <a:pPr algn="ctr">
              <a:buNone/>
            </a:pPr>
            <a:endParaRPr lang="en-US" sz="1000" dirty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68315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NOTE: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analyzing historical choices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(instead of personal choices) using a PACED grid,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assigning a number value to each alternative might not be meaningful. In these cases, you might just use plusses and minuses to show incentives an disincentives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See the example on the next slide, concerning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the choices faced by subjects of the Aztec Empire who encountered Cortes’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conquistador force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You can do this for analyzing things from today’s perspective, or from the perspective of those making the choice at the time.</a:t>
            </a:r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64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603738"/>
              </p:ext>
            </p:extLst>
          </p:nvPr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752600" y="1143000"/>
            <a:ext cx="571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: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to do when faced with conquistadors?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819400" y="1828800"/>
            <a:ext cx="123992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Freedom from Aztecs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038600" y="1981200"/>
            <a:ext cx="11231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Avoid risks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5181600" y="1905000"/>
            <a:ext cx="13211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Get access to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horses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124200" y="2743200"/>
            <a:ext cx="53412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++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486400" y="2819400"/>
            <a:ext cx="6110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+ +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124200" y="3657600"/>
            <a:ext cx="4667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- -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656342" y="4572000"/>
            <a:ext cx="2872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-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200400" y="4572000"/>
            <a:ext cx="5116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+  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562600" y="3733800"/>
            <a:ext cx="4667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- -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436398" y="2819400"/>
            <a:ext cx="3642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- 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419600" y="3733800"/>
            <a:ext cx="2872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-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4417325" y="4572000"/>
            <a:ext cx="3593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+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898525" y="193675"/>
            <a:ext cx="451643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E: EVALUATE THE ALTERNATIVES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Rate On A Scale From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++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(Best) to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-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- (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Worst)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+mn-cs"/>
              </a:rPr>
              <a:t>Help them fight Aztecs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+mn-cs"/>
              </a:rPr>
              <a:t>Try to be neutral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563634" y="3657600"/>
            <a:ext cx="1143000" cy="78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+mn-cs"/>
              </a:rPr>
              <a:t>Fight against them; be loyal to Aztecs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00800" y="2514600"/>
            <a:ext cx="121761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Many of the Aztecs’ </a:t>
            </a:r>
            <a:r>
              <a:rPr lang="en-US" sz="1100" dirty="0" smtClean="0"/>
              <a:t>subjects </a:t>
            </a:r>
            <a:r>
              <a:rPr lang="en-US" sz="1100" dirty="0" smtClean="0"/>
              <a:t>chose to aid the conquistadors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96216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utoUpdateAnimBg="0"/>
      <p:bldP spid="5132" grpId="0" autoUpdateAnimBg="0"/>
      <p:bldP spid="5133" grpId="0" autoUpdateAnimBg="0"/>
      <p:bldP spid="5134" grpId="0" autoUpdateAnimBg="0"/>
      <p:bldP spid="5135" grpId="0" autoUpdateAnimBg="0"/>
      <p:bldP spid="5136" grpId="0" autoUpdateAnimBg="0"/>
      <p:bldP spid="5137" grpId="0" autoUpdateAnimBg="0"/>
      <p:bldP spid="5139" grpId="0" autoUpdateAnimBg="0"/>
      <p:bldP spid="5141" grpId="0" autoUpdateAnimBg="0"/>
      <p:bldP spid="514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rgbClr val="FF0000"/>
                </a:solidFill>
              </a:rPr>
              <a:t>How can we help our students to make thoughtful choices?</a:t>
            </a:r>
          </a:p>
          <a:p>
            <a:pPr eaLnBrk="1" hangingPunct="1"/>
            <a:endParaRPr lang="en-US" altLang="en-US" dirty="0" smtClean="0"/>
          </a:p>
          <a:p>
            <a:pPr lvl="1" eaLnBrk="1" hangingPunct="1"/>
            <a:r>
              <a:rPr lang="en-US" altLang="en-US" sz="3200" dirty="0" smtClean="0"/>
              <a:t>Consider the costs and benefits of each decision. </a:t>
            </a:r>
          </a:p>
          <a:p>
            <a:pPr lvl="1" eaLnBrk="1" hangingPunct="1"/>
            <a:r>
              <a:rPr lang="en-US" altLang="en-US" sz="3200" dirty="0" smtClean="0"/>
              <a:t>If they have to make a choice, it’s due to scarcity. What’s scarce?  </a:t>
            </a:r>
          </a:p>
          <a:p>
            <a:pPr lvl="1" eaLnBrk="1" hangingPunct="1"/>
            <a:r>
              <a:rPr lang="en-US" altLang="en-US" sz="3200" dirty="0" smtClean="0"/>
              <a:t>What am I giving up (opportunity cost)?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6945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Making Choices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3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The skill of comparing and contrasting perspectives in history involves breaking down information and then categorizing into similar and dissimilar pieces.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Compare and </a:t>
            </a:r>
            <a:r>
              <a:rPr lang="en-US" dirty="0" err="1"/>
              <a:t>Contast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WG.1e, WHI.1e, WHII.1e</a:t>
            </a:r>
          </a:p>
        </p:txBody>
      </p:sp>
    </p:spTree>
    <p:extLst>
      <p:ext uri="{BB962C8B-B14F-4D97-AF65-F5344CB8AC3E}">
        <p14:creationId xmlns:p14="http://schemas.microsoft.com/office/powerpoint/2010/main" val="179719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4525962"/>
          </a:xfrm>
        </p:spPr>
        <p:txBody>
          <a:bodyPr/>
          <a:lstStyle/>
          <a:p>
            <a:pPr marL="109537" indent="0">
              <a:buNone/>
            </a:pPr>
            <a:r>
              <a:rPr lang="en-US" sz="3600" dirty="0" smtClean="0"/>
              <a:t>h</a:t>
            </a:r>
            <a:r>
              <a:rPr lang="en-US" sz="3600" dirty="0"/>
              <a:t>) using a decision-making model to analyze and explain the incentives for and consequences of a specific choice made;</a:t>
            </a:r>
            <a:endParaRPr lang="en-US" dirty="0" smtClean="0"/>
          </a:p>
          <a:p>
            <a:pPr marL="109537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600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 smtClean="0"/>
              <a:t>New Skills Strand</a:t>
            </a:r>
            <a:r>
              <a:rPr lang="en-US" sz="4000" dirty="0"/>
              <a:t>: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WG.lh, WHI.1h, WHII.1h  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166262"/>
            <a:ext cx="32575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1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5682" y="1417638"/>
            <a:ext cx="7367843" cy="429999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Compare and </a:t>
            </a:r>
            <a:r>
              <a:rPr lang="en-US" dirty="0" err="1" smtClean="0"/>
              <a:t>Contast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WG.1e, WHI.1e, WHII.1e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93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772400" cy="2152650"/>
          </a:xfrm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GET HELP FROM THE VIRGINIA COUNCIL ON ECONOMIC EDUCATION</a:t>
            </a:r>
            <a:br>
              <a:rPr lang="en-US" dirty="0">
                <a:solidFill>
                  <a:schemeClr val="tx1"/>
                </a:solidFill>
                <a:latin typeface="+mn-lt"/>
              </a:rPr>
            </a:br>
            <a:r>
              <a:rPr lang="en-US" sz="6000" dirty="0">
                <a:solidFill>
                  <a:srgbClr val="FF0000"/>
                </a:solidFill>
                <a:latin typeface="+mn-lt"/>
              </a:rPr>
              <a:t>www.vcee.org</a:t>
            </a:r>
          </a:p>
        </p:txBody>
      </p:sp>
    </p:spTree>
    <p:extLst>
      <p:ext uri="{BB962C8B-B14F-4D97-AF65-F5344CB8AC3E}">
        <p14:creationId xmlns:p14="http://schemas.microsoft.com/office/powerpoint/2010/main" val="214735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52400" y="0"/>
            <a:ext cx="10115352" cy="8092282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7620000" y="2209800"/>
            <a:ext cx="457200" cy="91440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Up Arrow 7"/>
          <p:cNvSpPr/>
          <p:nvPr/>
        </p:nvSpPr>
        <p:spPr>
          <a:xfrm rot="10800000">
            <a:off x="6705600" y="1371600"/>
            <a:ext cx="452386" cy="618744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76574" y="1847088"/>
            <a:ext cx="1295401" cy="5334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45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09600" y="-152400"/>
            <a:ext cx="10267752" cy="821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49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81000" y="-914400"/>
            <a:ext cx="10420152" cy="833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28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143000" y="-1524000"/>
            <a:ext cx="11696502" cy="935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98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28600" y="0"/>
            <a:ext cx="9886752" cy="79094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6600" y="1077647"/>
            <a:ext cx="5173789" cy="76944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4400" dirty="0" smtClean="0">
                <a:solidFill>
                  <a:srgbClr val="FFFF00"/>
                </a:solidFill>
                <a:latin typeface="Constantia"/>
                <a:cs typeface="+mn-cs"/>
              </a:rPr>
              <a:t>www.econedlink.org</a:t>
            </a:r>
            <a:endParaRPr lang="en-US" sz="4400" dirty="0">
              <a:solidFill>
                <a:srgbClr val="FFFF00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9139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7063" y="762000"/>
            <a:ext cx="7772400" cy="1829761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8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01631"/>
            <a:ext cx="8229600" cy="4525962"/>
          </a:xfrm>
        </p:spPr>
        <p:txBody>
          <a:bodyPr/>
          <a:lstStyle/>
          <a:p>
            <a:r>
              <a:rPr lang="en-US" sz="2800" dirty="0"/>
              <a:t>Decision-making models serve several purposes:</a:t>
            </a:r>
          </a:p>
          <a:p>
            <a:pPr marL="109537" indent="0">
              <a:buNone/>
            </a:pPr>
            <a:r>
              <a:rPr lang="en-US" sz="2800" dirty="0"/>
              <a:t> make decisions for the future;</a:t>
            </a:r>
          </a:p>
          <a:p>
            <a:pPr marL="109537" indent="0">
              <a:buNone/>
            </a:pPr>
            <a:r>
              <a:rPr lang="en-US" sz="2800" dirty="0"/>
              <a:t> better understand the choices people faced in the past; or</a:t>
            </a:r>
          </a:p>
          <a:p>
            <a:pPr marL="109537" indent="0">
              <a:buNone/>
            </a:pPr>
            <a:r>
              <a:rPr lang="en-US" sz="2800" dirty="0"/>
              <a:t> analyze the outcomes of the decisions that people already made</a:t>
            </a:r>
            <a:r>
              <a:rPr lang="en-US" sz="2800" dirty="0" smtClean="0"/>
              <a:t>.</a:t>
            </a:r>
          </a:p>
          <a:p>
            <a:pPr marL="109537" indent="0">
              <a:buNone/>
            </a:pPr>
            <a:endParaRPr lang="en-US" sz="2800" dirty="0"/>
          </a:p>
          <a:p>
            <a:pPr lvl="0">
              <a:buClr>
                <a:srgbClr val="2DA2BF"/>
              </a:buClr>
            </a:pPr>
            <a:r>
              <a:rPr lang="en-US" sz="3200" dirty="0">
                <a:solidFill>
                  <a:prstClr val="black"/>
                </a:solidFill>
              </a:rPr>
              <a:t>Decision making involves determining relevant and irrelevant information.</a:t>
            </a:r>
          </a:p>
          <a:p>
            <a:pPr marL="109537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228600"/>
            <a:ext cx="8229600" cy="425158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464646"/>
                </a:solidFill>
              </a:rPr>
              <a:t>New Skills Strand: </a:t>
            </a:r>
            <a:r>
              <a:rPr lang="en-US" sz="3200" dirty="0"/>
              <a:t>WG.lh, WHI.1h, WHII.1h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96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8971" y="1066800"/>
            <a:ext cx="8229600" cy="4525962"/>
          </a:xfrm>
        </p:spPr>
        <p:txBody>
          <a:bodyPr/>
          <a:lstStyle/>
          <a:p>
            <a:pPr marL="109537" indent="0">
              <a:buNone/>
            </a:pPr>
            <a:endParaRPr lang="en-US" dirty="0" smtClean="0"/>
          </a:p>
          <a:p>
            <a:r>
              <a:rPr lang="en-US" sz="3600" dirty="0" smtClean="0"/>
              <a:t>Effective </a:t>
            </a:r>
            <a:r>
              <a:rPr lang="en-US" sz="3600" dirty="0"/>
              <a:t>decision-making models:</a:t>
            </a:r>
          </a:p>
          <a:p>
            <a:pPr marL="109537" indent="0">
              <a:buNone/>
            </a:pPr>
            <a:r>
              <a:rPr lang="en-US" sz="3600" dirty="0" smtClean="0"/>
              <a:t> </a:t>
            </a:r>
            <a:r>
              <a:rPr lang="en-US" sz="3600" dirty="0"/>
              <a:t>compare the expected costs and benefits of alternative choices;</a:t>
            </a:r>
          </a:p>
          <a:p>
            <a:pPr marL="109537" indent="0">
              <a:buNone/>
            </a:pPr>
            <a:r>
              <a:rPr lang="en-US" sz="3600" dirty="0"/>
              <a:t> identify the costs and benefits of specific choices made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rgbClr val="464646"/>
                </a:solidFill>
              </a:rPr>
              <a:t>New Skills Strand: </a:t>
            </a:r>
            <a:r>
              <a:rPr lang="en-US" sz="3600" dirty="0" smtClean="0">
                <a:solidFill>
                  <a:srgbClr val="464646"/>
                </a:solidFill>
              </a:rPr>
              <a:t/>
            </a:r>
            <a:br>
              <a:rPr lang="en-US" sz="3600" dirty="0" smtClean="0">
                <a:solidFill>
                  <a:srgbClr val="464646"/>
                </a:solidFill>
              </a:rPr>
            </a:br>
            <a:r>
              <a:rPr lang="en-US" sz="3600" dirty="0" smtClean="0"/>
              <a:t>WG.lh</a:t>
            </a:r>
            <a:r>
              <a:rPr lang="en-US" sz="3600" dirty="0"/>
              <a:t>, WHI.1h, WHII.1h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93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2"/>
          </a:xfrm>
        </p:spPr>
        <p:txBody>
          <a:bodyPr/>
          <a:lstStyle/>
          <a:p>
            <a:pPr marL="109537" indent="0">
              <a:buNone/>
            </a:pPr>
            <a:r>
              <a:rPr lang="en-US" sz="3600" u="sng" dirty="0" smtClean="0">
                <a:solidFill>
                  <a:srgbClr val="660066"/>
                </a:solidFill>
              </a:rPr>
              <a:t>SOL Definitions</a:t>
            </a:r>
          </a:p>
          <a:p>
            <a:pPr marL="109537" indent="0">
              <a:buNone/>
            </a:pPr>
            <a:r>
              <a:rPr lang="en-US" sz="3600" dirty="0">
                <a:solidFill>
                  <a:srgbClr val="FF0000"/>
                </a:solidFill>
              </a:rPr>
              <a:t>Cost: </a:t>
            </a:r>
            <a:r>
              <a:rPr lang="en-US" sz="3600" dirty="0"/>
              <a:t>A cost is what you give up when you decide to do something.  Costs are the effort, loss, or sacrifice necessary to achieve or obtain something</a:t>
            </a:r>
            <a:r>
              <a:rPr lang="en-US" sz="3600" dirty="0" smtClean="0"/>
              <a:t>.</a:t>
            </a:r>
          </a:p>
          <a:p>
            <a:pPr marL="109537" indent="0">
              <a:buNone/>
            </a:pPr>
            <a:r>
              <a:rPr lang="en-US" sz="3600" dirty="0" smtClean="0">
                <a:sym typeface="Wingdings" panose="05000000000000000000" pitchFamily="2" charset="2"/>
              </a:rPr>
              <a:t></a:t>
            </a:r>
            <a:endParaRPr lang="en-US" sz="3600" dirty="0"/>
          </a:p>
          <a:p>
            <a:pPr marL="109537" indent="0">
              <a:buNone/>
            </a:pP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311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New Skills Strand:</a:t>
            </a:r>
            <a:r>
              <a:rPr lang="en-US" sz="3600" dirty="0"/>
              <a:t> </a:t>
            </a:r>
            <a:r>
              <a:rPr lang="en-US" sz="3600" dirty="0" smtClean="0"/>
              <a:t>1h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5926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2"/>
          </a:xfrm>
        </p:spPr>
        <p:txBody>
          <a:bodyPr/>
          <a:lstStyle/>
          <a:p>
            <a:pPr marL="109537" indent="0">
              <a:buNone/>
            </a:pPr>
            <a:r>
              <a:rPr lang="en-US" sz="3600" u="sng" dirty="0" smtClean="0">
                <a:solidFill>
                  <a:srgbClr val="660066"/>
                </a:solidFill>
              </a:rPr>
              <a:t>SOL Definitions</a:t>
            </a:r>
            <a:endParaRPr lang="en-US" sz="3600" u="sng" dirty="0">
              <a:solidFill>
                <a:srgbClr val="660066"/>
              </a:solidFill>
            </a:endParaRPr>
          </a:p>
          <a:p>
            <a:pPr marL="109537" indent="0">
              <a:buNone/>
            </a:pPr>
            <a:r>
              <a:rPr lang="en-US" sz="4000" b="1" dirty="0" smtClean="0">
                <a:solidFill>
                  <a:srgbClr val="006600"/>
                </a:solidFill>
              </a:rPr>
              <a:t>Benefit: </a:t>
            </a:r>
            <a:r>
              <a:rPr lang="en-US" sz="4000" dirty="0"/>
              <a:t>A benefit is what satisfies your wants. Benefits are what is gained when an action is taken or a choice is made</a:t>
            </a:r>
            <a:r>
              <a:rPr lang="en-US" sz="4000" dirty="0" smtClean="0"/>
              <a:t>.</a:t>
            </a:r>
          </a:p>
          <a:p>
            <a:pPr marL="109537" indent="0">
              <a:buNone/>
            </a:pPr>
            <a:r>
              <a:rPr lang="en-US" sz="4000" dirty="0" smtClean="0">
                <a:sym typeface="Wingdings" panose="05000000000000000000" pitchFamily="2" charset="2"/>
              </a:rPr>
              <a:t></a:t>
            </a:r>
            <a:endParaRPr lang="en-US" sz="4000" dirty="0"/>
          </a:p>
          <a:p>
            <a:endParaRPr lang="en-US" sz="5400" b="1" dirty="0" smtClean="0">
              <a:solidFill>
                <a:srgbClr val="006600"/>
              </a:solidFill>
            </a:endParaRPr>
          </a:p>
          <a:p>
            <a:endParaRPr lang="en-US" sz="3200" dirty="0"/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311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New Skills Strand 1h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0187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105400"/>
          </a:xfrm>
        </p:spPr>
        <p:txBody>
          <a:bodyPr/>
          <a:lstStyle/>
          <a:p>
            <a:pPr marL="109537" indent="0">
              <a:buNone/>
            </a:pPr>
            <a:r>
              <a:rPr lang="en-US" sz="4000" u="sng" dirty="0" smtClean="0">
                <a:solidFill>
                  <a:srgbClr val="660066"/>
                </a:solidFill>
              </a:rPr>
              <a:t>SOL Definitions</a:t>
            </a:r>
            <a:endParaRPr lang="en-US" sz="4000" u="sng" dirty="0">
              <a:solidFill>
                <a:srgbClr val="660066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Incentives</a:t>
            </a:r>
            <a:r>
              <a:rPr lang="en-US" sz="4000" dirty="0" smtClean="0">
                <a:solidFill>
                  <a:srgbClr val="000000"/>
                </a:solidFill>
              </a:rPr>
              <a:t> - actions </a:t>
            </a:r>
            <a:r>
              <a:rPr lang="en-US" sz="4000" dirty="0">
                <a:solidFill>
                  <a:srgbClr val="000000"/>
                </a:solidFill>
              </a:rPr>
              <a:t>or rewards that encourage people to act. </a:t>
            </a:r>
            <a:endParaRPr lang="en-US" sz="4000" dirty="0" smtClean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000" dirty="0" smtClean="0">
                <a:solidFill>
                  <a:srgbClr val="000000"/>
                </a:solidFill>
              </a:rPr>
              <a:t>When </a:t>
            </a:r>
            <a:r>
              <a:rPr lang="en-US" sz="4000" dirty="0">
                <a:solidFill>
                  <a:srgbClr val="000000"/>
                </a:solidFill>
              </a:rPr>
              <a:t>incentives change, </a:t>
            </a:r>
            <a:r>
              <a:rPr lang="en-US" sz="4000" dirty="0" smtClean="0">
                <a:solidFill>
                  <a:srgbClr val="000000"/>
                </a:solidFill>
              </a:rPr>
              <a:t>behavior changes in predictable ways.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Consequences – </a:t>
            </a:r>
            <a:r>
              <a:rPr lang="en-US" sz="4000" dirty="0" smtClean="0"/>
              <a:t>the outcome of an action. </a:t>
            </a:r>
            <a:r>
              <a:rPr lang="en-US" sz="4000" dirty="0" smtClean="0"/>
              <a:t>Some </a:t>
            </a:r>
            <a:r>
              <a:rPr lang="en-US" sz="4000" dirty="0" smtClean="0"/>
              <a:t>consequences are unintended! </a:t>
            </a:r>
            <a:endParaRPr lang="en-US" sz="4000" b="1" dirty="0" smtClean="0">
              <a:solidFill>
                <a:srgbClr val="006600"/>
              </a:solidFill>
            </a:endParaRPr>
          </a:p>
          <a:p>
            <a:endParaRPr lang="en-US" sz="3200" dirty="0"/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310" y="381000"/>
            <a:ext cx="8650289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New Skills Strand: </a:t>
            </a:r>
            <a:r>
              <a:rPr lang="en-US" sz="3600" dirty="0"/>
              <a:t>WG.lh, WHI.1h, WHII.1h </a:t>
            </a:r>
          </a:p>
        </p:txBody>
      </p:sp>
    </p:spTree>
    <p:extLst>
      <p:ext uri="{BB962C8B-B14F-4D97-AF65-F5344CB8AC3E}">
        <p14:creationId xmlns:p14="http://schemas.microsoft.com/office/powerpoint/2010/main" val="152880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525962"/>
          </a:xfrm>
        </p:spPr>
        <p:txBody>
          <a:bodyPr/>
          <a:lstStyle/>
          <a:p>
            <a:r>
              <a:rPr lang="en-US" dirty="0" smtClean="0"/>
              <a:t>Economic decision making focuses on considering the costs and benefits of a choice BEFORE the decision is made.</a:t>
            </a:r>
          </a:p>
          <a:p>
            <a:r>
              <a:rPr lang="en-US" dirty="0" smtClean="0"/>
              <a:t>This can help our students to think about ALL the possibilities and consequences before they make their choice.</a:t>
            </a:r>
          </a:p>
          <a:p>
            <a:r>
              <a:rPr lang="en-US" dirty="0" smtClean="0"/>
              <a:t>Thinking rationally – making a choice because the benefits outweigh the costs –                                                     has life-long benefits.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52400"/>
            <a:ext cx="8229600" cy="1143000"/>
          </a:xfrm>
        </p:spPr>
        <p:txBody>
          <a:bodyPr/>
          <a:lstStyle/>
          <a:p>
            <a:r>
              <a:rPr lang="en-US" dirty="0" smtClean="0"/>
              <a:t>Why is this skill important?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49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1731</TotalTime>
  <Words>1609</Words>
  <Application>Microsoft Office PowerPoint</Application>
  <PresentationFormat>On-screen Show (4:3)</PresentationFormat>
  <Paragraphs>274</Paragraphs>
  <Slides>37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4" baseType="lpstr">
      <vt:lpstr>Arial</vt:lpstr>
      <vt:lpstr>Calibri</vt:lpstr>
      <vt:lpstr>Constantia</vt:lpstr>
      <vt:lpstr>Lucida Handwriting</vt:lpstr>
      <vt:lpstr>Lucida Sans Unicode</vt:lpstr>
      <vt:lpstr>Times New Roman</vt:lpstr>
      <vt:lpstr>Verdana</vt:lpstr>
      <vt:lpstr>Wingdings</vt:lpstr>
      <vt:lpstr>Wingdings 2</vt:lpstr>
      <vt:lpstr>Wingdings 3</vt:lpstr>
      <vt:lpstr>Concourse</vt:lpstr>
      <vt:lpstr>7_Concourse</vt:lpstr>
      <vt:lpstr>1_Office Theme</vt:lpstr>
      <vt:lpstr>3_Flow</vt:lpstr>
      <vt:lpstr>4_Flow</vt:lpstr>
      <vt:lpstr>2_Flow</vt:lpstr>
      <vt:lpstr>Document</vt:lpstr>
      <vt:lpstr>Decision-Making Models for Studying World History and World Geography </vt:lpstr>
      <vt:lpstr>The Economic Decision Making Skill</vt:lpstr>
      <vt:lpstr> New Skills Strand:  WG.lh, WHI.1h, WHII.1h   </vt:lpstr>
      <vt:lpstr>New Skills Strand: WG.lh, WHI.1h, WHII.1h </vt:lpstr>
      <vt:lpstr>New Skills Strand:  WG.lh, WHI.1h, WHII.1h </vt:lpstr>
      <vt:lpstr>New Skills Strand: 1h</vt:lpstr>
      <vt:lpstr>New Skills Strand 1h</vt:lpstr>
      <vt:lpstr>New Skills Strand: WG.lh, WHI.1h, WHII.1h </vt:lpstr>
      <vt:lpstr>Why is this skill important?</vt:lpstr>
      <vt:lpstr>Opportunity Cost</vt:lpstr>
      <vt:lpstr>Cost – Benefit Decision Grid</vt:lpstr>
      <vt:lpstr>Tool #1:  Cost – Benefit Analysis Personal Example</vt:lpstr>
      <vt:lpstr>Tool #1:  Cost – Benefit Analysis </vt:lpstr>
      <vt:lpstr>Tool #1:  Cost – Benefit Analysis Content Examples - Practice</vt:lpstr>
      <vt:lpstr> Tool #2:  PACED Decision-Making Grid Personal Example</vt:lpstr>
      <vt:lpstr> How do you decide? </vt:lpstr>
      <vt:lpstr>Tool #2: Decision-Making Models Personal 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Tool #2:  PACED Decision Grid Content Examples - Practice</vt:lpstr>
      <vt:lpstr>PowerPoint Presentation</vt:lpstr>
      <vt:lpstr>PowerPoint Presentation</vt:lpstr>
      <vt:lpstr>Making Choices</vt:lpstr>
      <vt:lpstr>Compare and Contast WG.1e, WHI.1e, WHII.1e</vt:lpstr>
      <vt:lpstr>Compare and Contast WG.1e, WHI.1e, WHII.1e</vt:lpstr>
      <vt:lpstr>GET HELP FROM THE VIRGINIA COUNCIL ON ECONOMIC EDUCATION www.vcee.org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Old Dominion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Economics Resources  for K-5 Teachers</dc:title>
  <dc:creator>rcookson</dc:creator>
  <cp:lastModifiedBy>Stephen Day</cp:lastModifiedBy>
  <cp:revision>196</cp:revision>
  <cp:lastPrinted>2016-03-07T17:37:22Z</cp:lastPrinted>
  <dcterms:created xsi:type="dcterms:W3CDTF">2011-03-17T17:19:33Z</dcterms:created>
  <dcterms:modified xsi:type="dcterms:W3CDTF">2016-06-28T19:30:05Z</dcterms:modified>
</cp:coreProperties>
</file>